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b4a0ee7b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b4a0ee7b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cb4a0ee7b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7b390ba3e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7b390ba3e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7b390ba3ef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12f81bde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812f81bde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812f81bded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12f81bde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12f81bde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812f81bded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12f81bde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812f81bde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812f81bded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4cec46a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84cec46a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84cec46a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812f81bde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812f81bde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812f81bded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812f81bde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812f81bde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812f81bded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84cec46a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84cec46a3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84cec46a3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812f81bded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812f81bded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812f81bded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12f81bd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12f81bd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812f81bde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d463ad0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d463ad0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9d463ad0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b390ba3e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b390ba3e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7b390ba3ef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12f81bde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12f81bde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812f81bded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a67ca5f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6a67ca5f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6a67ca5f4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a67ca5f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a67ca5f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6a67ca5f4f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b390ba3e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7b390ba3e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7b390ba3ef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12f81bde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812f81bde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812f81bded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6293" y="481650"/>
            <a:ext cx="2303783" cy="6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98877" y="2900365"/>
            <a:ext cx="85212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8877" y="4116402"/>
            <a:ext cx="85212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" descr="Logo KDD" title="Logo KDD"/>
          <p:cNvSpPr txBox="1"/>
          <p:nvPr/>
        </p:nvSpPr>
        <p:spPr>
          <a:xfrm>
            <a:off x="278600" y="487388"/>
            <a:ext cx="662400" cy="6624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Google Shape;17;p2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875" y="486925"/>
            <a:ext cx="2456775" cy="6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 text - dva sloupce">
  <p:cSld name="Obrázky text - dva sloupc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539998" y="718712"/>
            <a:ext cx="39150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539999" y="4500000"/>
            <a:ext cx="3915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540543" y="4068000"/>
            <a:ext cx="3915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None/>
              <a:defRPr sz="7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4"/>
          </p:nvPr>
        </p:nvSpPr>
        <p:spPr>
          <a:xfrm>
            <a:off x="4688459" y="4500000"/>
            <a:ext cx="3915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5"/>
          </p:nvPr>
        </p:nvSpPr>
        <p:spPr>
          <a:xfrm>
            <a:off x="4689002" y="4068000"/>
            <a:ext cx="3915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None/>
              <a:defRPr sz="7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6"/>
          </p:nvPr>
        </p:nvSpPr>
        <p:spPr>
          <a:xfrm>
            <a:off x="4688459" y="718712"/>
            <a:ext cx="39150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1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592" y="6086225"/>
            <a:ext cx="1799305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 descr="Logo KDD" title="Logo KDD"/>
          <p:cNvSpPr txBox="1"/>
          <p:nvPr/>
        </p:nvSpPr>
        <p:spPr>
          <a:xfrm>
            <a:off x="540000" y="6086231"/>
            <a:ext cx="664200" cy="5181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1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1" y="6086213"/>
            <a:ext cx="2054110" cy="5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snímek">
  <p:cSld name="Prázdný sníme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592" y="6086225"/>
            <a:ext cx="1799305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 descr="Logo KDD" title="Logo KDD"/>
          <p:cNvSpPr txBox="1"/>
          <p:nvPr/>
        </p:nvSpPr>
        <p:spPr>
          <a:xfrm>
            <a:off x="540000" y="6086231"/>
            <a:ext cx="664200" cy="5181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Google Shape;23;p3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1" y="6086213"/>
            <a:ext cx="2054110" cy="5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– inverzní">
  <p:cSld name="Úvodní snímek – inverzní">
    <p:bg>
      <p:bgPr>
        <a:solidFill>
          <a:srgbClr val="0000DC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98877" y="2900365"/>
            <a:ext cx="85212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298877" y="4116402"/>
            <a:ext cx="85212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99" y="414000"/>
            <a:ext cx="2757825" cy="79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obsah">
  <p:cSld name="Nadpis, podnadpis a obsah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540544" y="1296001"/>
            <a:ext cx="8064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5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592" y="6086225"/>
            <a:ext cx="1799305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 descr="Logo KDD" title="Logo KDD"/>
          <p:cNvSpPr txBox="1"/>
          <p:nvPr/>
        </p:nvSpPr>
        <p:spPr>
          <a:xfrm>
            <a:off x="540000" y="6086231"/>
            <a:ext cx="664200" cy="5181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" name="Google Shape;35;p5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1" y="6086213"/>
            <a:ext cx="2054110" cy="5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porovnání">
  <p:cSld name="Nadpis a porovnání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40544" y="1296001"/>
            <a:ext cx="3915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88459" y="1290515"/>
            <a:ext cx="3915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0000" y="1692001"/>
            <a:ext cx="3915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88460" y="1690271"/>
            <a:ext cx="3915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592" y="6086225"/>
            <a:ext cx="1799305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 descr="Logo KDD" title="Logo KDD"/>
          <p:cNvSpPr txBox="1"/>
          <p:nvPr/>
        </p:nvSpPr>
        <p:spPr>
          <a:xfrm>
            <a:off x="540000" y="6086231"/>
            <a:ext cx="664200" cy="5181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" name="Google Shape;44;p6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1" y="6086213"/>
            <a:ext cx="2054110" cy="5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obsah a text">
  <p:cSld name="Nadpis, obsah a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539353" y="1695074"/>
            <a:ext cx="39138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540544" y="5599670"/>
            <a:ext cx="39138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88460" y="1667024"/>
            <a:ext cx="3915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̶"/>
              <a:defRPr sz="1800" b="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̶"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7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592" y="6086225"/>
            <a:ext cx="1799305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 descr="Logo KDD" title="Logo KDD"/>
          <p:cNvSpPr txBox="1"/>
          <p:nvPr/>
        </p:nvSpPr>
        <p:spPr>
          <a:xfrm>
            <a:off x="540000" y="6086231"/>
            <a:ext cx="664200" cy="5181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" name="Google Shape;52;p7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1" y="6086213"/>
            <a:ext cx="2054110" cy="5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tři sloupce">
  <p:cSld name="Nadpis, podnadpis a tři sloupc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330000" y="1692002"/>
            <a:ext cx="24837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539999" y="4414271"/>
            <a:ext cx="2484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3330000" y="4414271"/>
            <a:ext cx="2484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20900" y="4414270"/>
            <a:ext cx="2484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5"/>
          </p:nvPr>
        </p:nvSpPr>
        <p:spPr>
          <a:xfrm>
            <a:off x="540544" y="4025136"/>
            <a:ext cx="24837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6"/>
          </p:nvPr>
        </p:nvSpPr>
        <p:spPr>
          <a:xfrm>
            <a:off x="3330356" y="4025136"/>
            <a:ext cx="24837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7"/>
          </p:nvPr>
        </p:nvSpPr>
        <p:spPr>
          <a:xfrm>
            <a:off x="6121077" y="4025136"/>
            <a:ext cx="24837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8"/>
          </p:nvPr>
        </p:nvSpPr>
        <p:spPr>
          <a:xfrm>
            <a:off x="539999" y="1692002"/>
            <a:ext cx="24837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9"/>
          </p:nvPr>
        </p:nvSpPr>
        <p:spPr>
          <a:xfrm>
            <a:off x="6120001" y="1692002"/>
            <a:ext cx="24837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3"/>
          </p:nvPr>
        </p:nvSpPr>
        <p:spPr>
          <a:xfrm>
            <a:off x="540544" y="1296001"/>
            <a:ext cx="8064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8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592" y="6086225"/>
            <a:ext cx="1799305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 descr="Logo KDD" title="Logo KDD"/>
          <p:cNvSpPr txBox="1"/>
          <p:nvPr/>
        </p:nvSpPr>
        <p:spPr>
          <a:xfrm>
            <a:off x="540000" y="6086231"/>
            <a:ext cx="664200" cy="5181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Google Shape;67;p8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1" y="6086213"/>
            <a:ext cx="2054110" cy="5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a text bez nadpisu">
  <p:cSld name="Obsah a text bez nadpisu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704159" y="692150"/>
            <a:ext cx="3900600" cy="5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 b="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̶"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539353" y="692150"/>
            <a:ext cx="3913800" cy="4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3"/>
          </p:nvPr>
        </p:nvSpPr>
        <p:spPr>
          <a:xfrm>
            <a:off x="540544" y="5599670"/>
            <a:ext cx="39138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8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9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592" y="6086225"/>
            <a:ext cx="1799305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 descr="Logo KDD" title="Logo KDD"/>
          <p:cNvSpPr txBox="1"/>
          <p:nvPr/>
        </p:nvSpPr>
        <p:spPr>
          <a:xfrm>
            <a:off x="540000" y="6086231"/>
            <a:ext cx="664200" cy="5181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" name="Google Shape;74;p9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1" y="6086213"/>
            <a:ext cx="2054110" cy="5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bez nadpisu">
  <p:cSld name="Obsah bez nadpisu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540000" y="692150"/>
            <a:ext cx="8064900" cy="5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0" descr="Logo Teiresiás MU" title="Logo Teiresiás MU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5592" y="6086225"/>
            <a:ext cx="1799305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 descr="Logo KDD" title="Logo KDD"/>
          <p:cNvSpPr txBox="1"/>
          <p:nvPr/>
        </p:nvSpPr>
        <p:spPr>
          <a:xfrm>
            <a:off x="540000" y="6086231"/>
            <a:ext cx="664200" cy="51810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KDD</a:t>
            </a:r>
            <a:endParaRPr sz="1500" b="1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" name="Google Shape;79;p10" descr="Logo SONS ČR" title="Logo SONS Č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041" y="6086213"/>
            <a:ext cx="2054110" cy="5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3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Roboto"/>
              <a:buNone/>
              <a:defRPr sz="15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  <a:defRPr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Char char="•"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iresias.muni.cz/dalet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iresias.muni.cz/dalet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etrik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ektra.eu/knihomo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iresias.muni.cz/download/katalogizace-2014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iresias.muni.cz/download/Metodika_VII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d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eiresias.muni.cz/knihovna-a-vydavatelst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298877" y="2900365"/>
            <a:ext cx="85212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a jak může vyhledávat nevidomý uživatel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0" i="1">
                <a:solidFill>
                  <a:srgbClr val="666666"/>
                </a:solidFill>
              </a:rPr>
              <a:t>Zkušenosti z Knihovny Digitálních Dokumentů a Knihovní brány Daleth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298875" y="4071876"/>
            <a:ext cx="8521200" cy="21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i="0"/>
              <a:t>Zdeněk Bajtl (SONS ČR); Michaela Hanousková, Svatoslav Ondra (MU)</a:t>
            </a:r>
            <a:endParaRPr i="0"/>
          </a:p>
          <a:p>
            <a:pPr marL="0" lvl="0" indent="0" algn="l" rtl="0">
              <a:spcBef>
                <a:spcPts val="5000"/>
              </a:spcBef>
              <a:spcAft>
                <a:spcPts val="0"/>
              </a:spcAft>
              <a:buNone/>
            </a:pPr>
            <a:r>
              <a:rPr lang="cs-CZ" sz="1600"/>
              <a:t>Přístupnost knihovních dat, SKIP ČR, 8. listopadu 2022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Knihovní brána Daleth – všeobecně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540000" y="1559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rozhraní pro sdružené vyhledávání v několika knihovnách současně (</a:t>
            </a:r>
            <a:r>
              <a:rPr lang="cs-CZ" u="sng">
                <a:solidFill>
                  <a:schemeClr val="hlink"/>
                </a:solidFill>
                <a:hlinkClick r:id="rId3"/>
              </a:rPr>
              <a:t>www.teiresias.muni.cz/daleth</a:t>
            </a:r>
            <a:r>
              <a:rPr lang="cs-CZ"/>
              <a:t>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v provozu od roku 2003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v současnosti zapojeno 12 knihoven: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 b="1"/>
              <a:t>univerzitní:</a:t>
            </a:r>
            <a:r>
              <a:rPr lang="cs-CZ"/>
              <a:t> </a:t>
            </a:r>
            <a:br>
              <a:rPr lang="cs-CZ"/>
            </a:br>
            <a:r>
              <a:rPr lang="cs-CZ"/>
              <a:t>Elsa, ČVUT;  Teiresiás, MU; Carolina, UK; Augustin, UHK; Jabok; …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 b="1"/>
              <a:t>všeobecné:</a:t>
            </a:r>
            <a:r>
              <a:rPr lang="cs-CZ"/>
              <a:t> </a:t>
            </a:r>
            <a:br>
              <a:rPr lang="cs-CZ"/>
            </a:br>
            <a:r>
              <a:rPr lang="cs-CZ"/>
              <a:t>KDD SONS ČR, KTN, NLS LOC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mobilní aplikace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jeden z cílů: napříč knihovnami poskytovat srovnatelná bibliografická data v jednotném formátu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 descr="Screenshot domovské stránky Daleth" title="Screenshot domovské stránky Dale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925" y="0"/>
            <a:ext cx="595015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Knihovní brána Daleth – získávání dat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Různorodost </a:t>
            </a:r>
            <a:r>
              <a:rPr lang="cs-CZ" b="1"/>
              <a:t>metod dotazování</a:t>
            </a:r>
            <a:r>
              <a:rPr lang="cs-CZ"/>
              <a:t> databází zapojených knihoven: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cs-CZ"/>
              <a:t>Dotazování v reálném čase protokolem Z39.50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cs-CZ"/>
              <a:t>Náhradní metody (pro databáze nekompatibilní se Z39.50)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zrcadlení databáze na serveru Dalethu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pravidelný automatický nebo ruční import celých databází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Knihovní brána Daleth – formát záznamů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Různorodost </a:t>
            </a:r>
            <a:r>
              <a:rPr lang="cs-CZ" b="1"/>
              <a:t>formátu dat</a:t>
            </a:r>
            <a:r>
              <a:rPr lang="cs-CZ"/>
              <a:t> zapojených knihoven: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cs-CZ"/>
              <a:t>data v MARC21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cs-CZ"/>
              <a:t>data jako výsledek dotazů SQL nebo API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Knihovní brána Daleth – struktura záznamů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Různorodost </a:t>
            </a:r>
            <a:r>
              <a:rPr lang="cs-CZ" b="1"/>
              <a:t>struktury dat</a:t>
            </a:r>
            <a:r>
              <a:rPr lang="cs-CZ"/>
              <a:t> zapojených knihoven: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podle metodik AACR2 × RDA (u záznamů ve formátu MARC21)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vlastní struktura polí (u ostatních) → mapování</a:t>
            </a:r>
            <a:endParaRPr/>
          </a:p>
          <a:p>
            <a:pPr marL="457200" lvl="0" indent="-361950" algn="l" rtl="0">
              <a:spcBef>
                <a:spcPts val="2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hlavní zásady: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přístupná verze je chápána jako samostatně publikovaný dokument </a:t>
            </a:r>
            <a:br>
              <a:rPr lang="cs-CZ"/>
            </a:br>
            <a:r>
              <a:rPr lang="cs-CZ"/>
              <a:t>→ samostatný bibliografický záznam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data záznamu popisují přístupnou verzi, nikoli předlohu </a:t>
            </a:r>
            <a:br>
              <a:rPr lang="cs-CZ"/>
            </a:br>
            <a:r>
              <a:rPr lang="cs-CZ"/>
              <a:t>→ zejm. nakladatelské údaje, vydání, ISBN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540000" y="692150"/>
            <a:ext cx="80649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Česká komunální politika v obcích s rozšířenou působností : koalice, voličské vzorce a politické strany na místní úrovni v letech 1994-2006</a:t>
            </a:r>
            <a:endParaRPr sz="13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Typ dokumentu</a:t>
            </a:r>
            <a:r>
              <a:rPr lang="cs-CZ" sz="1300"/>
              <a:t>: elektronický zdroj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Autor</a:t>
            </a:r>
            <a:r>
              <a:rPr lang="cs-CZ" sz="1300"/>
              <a:t>: Stanislav Balík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Nakladatelské údaje</a:t>
            </a:r>
            <a:r>
              <a:rPr lang="cs-CZ" sz="1300"/>
              <a:t>: [Brno] : [Masarykova univerzita. Středisko pro pomoc studentů se specifickými nároky], [2018]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Poznámka o originálu</a:t>
            </a:r>
            <a:r>
              <a:rPr lang="cs-CZ" sz="1300"/>
              <a:t>: Předloha: 1. vydání. Brno : Centrum pro studium demokracie a kultury (CDK), 2008. 378 stran. ISBN 978-80-7325-144-4.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Rozsah</a:t>
            </a:r>
            <a:r>
              <a:rPr lang="cs-CZ" sz="1300"/>
              <a:t>: 1 online zdroj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Poznámka</a:t>
            </a:r>
            <a:r>
              <a:rPr lang="cs-CZ" sz="1300"/>
              <a:t>: Název z titulní obrazovky (verze z 25.4.2018). -- Tabulky v tabulkovém modu. -- Obrázky slovně popsány (celkem 9) nebo z textu vynechány, opatřeny původním popiskem, v původní podobě uloženy do samostatných souborů a připojeny hypertextovým odkazem (celkem 3). -- Poznámky ve formátu poznámek pod čarou. -- Obsahuje bibliografie. -- Přístupné pouze pro oprávněné uživatele.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Žánr/forma</a:t>
            </a:r>
            <a:r>
              <a:rPr lang="cs-CZ" sz="1300"/>
              <a:t>: monografie, monographs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Předmětová skupina</a:t>
            </a:r>
            <a:r>
              <a:rPr lang="cs-CZ" sz="1300"/>
              <a:t>: lokální politika, místní správa, obce s rozšířenou působností, obecní volby, politické koalice, politické strany, volební chování, electoral behavior, local elections, local government, local government, local policy, municipalities with extended competences, political coalitions, political parties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Dostupné z</a:t>
            </a:r>
            <a:r>
              <a:rPr lang="cs-CZ" sz="1300"/>
              <a:t>: https://www.teiresias.muni.cz/knihovna/balceskp.zip, https://www.teiresias.muni.cz/knihovna-verejna/prilohy/balceskp.txt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300" b="1"/>
              <a:t>Pochází z knihovny</a:t>
            </a:r>
            <a:r>
              <a:rPr lang="cs-CZ" sz="1300"/>
              <a:t>: Teiresiás, MU</a:t>
            </a:r>
            <a:endParaRPr sz="1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540000" y="692150"/>
            <a:ext cx="80649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Základní kniha germánského pohanství : na duchovní cestě Ásatrú</a:t>
            </a:r>
            <a:endParaRPr sz="13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Typ dokumentu</a:t>
            </a:r>
            <a:r>
              <a:rPr lang="cs-CZ" sz="1300"/>
              <a:t>: elektronický zdroj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Autor</a:t>
            </a:r>
            <a:r>
              <a:rPr lang="cs-CZ" sz="1300"/>
              <a:t>: Paxsonová Diana L.; přeložila T. Živa Kopecká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Nakladatelské údaje</a:t>
            </a:r>
            <a:r>
              <a:rPr lang="cs-CZ" sz="1300"/>
              <a:t>: 2021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Poznámka o originálu</a:t>
            </a:r>
            <a:r>
              <a:rPr lang="cs-CZ" sz="1300"/>
              <a:t>: Praha : Grada Publishing, 2011. -- 164 stran. -- ISBN 978-80-247-3217-6.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Poznámka</a:t>
            </a:r>
            <a:r>
              <a:rPr lang="cs-CZ" sz="1300"/>
              <a:t>: od nakladatele; nezalomeno. -- ZIP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Resumé</a:t>
            </a:r>
            <a:r>
              <a:rPr lang="cs-CZ" sz="1300"/>
              <a:t>: Kniha o současném novopohanství představuje bohy a bohyně germánského a skandinávského panteonu a popisuje, jak je uctívat, ale také jak uctívat předky, duchy přírody a sebe sama. Autorka se také zabývá historií severských a germánských náboženství s důrazem na jejich dnešní obrodu.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Typ souboru</a:t>
            </a:r>
            <a:r>
              <a:rPr lang="cs-CZ" sz="1300"/>
              <a:t>: RTF (Windows); velikost souboru 180892 B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Žánr/forma</a:t>
            </a:r>
            <a:r>
              <a:rPr lang="cs-CZ" sz="1300"/>
              <a:t>: monografie, studie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Předmětová skupina</a:t>
            </a:r>
            <a:r>
              <a:rPr lang="cs-CZ" sz="1300"/>
              <a:t>: Historie, Náboženství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300" b="1"/>
              <a:t>Dostupné z</a:t>
            </a:r>
            <a:r>
              <a:rPr lang="cs-CZ" sz="1300"/>
              <a:t>: http://kdd.cz/file.php?id=45524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300" b="1"/>
              <a:t>Pochází z knihovny</a:t>
            </a:r>
            <a:r>
              <a:rPr lang="cs-CZ" sz="1300"/>
              <a:t>: KDD</a:t>
            </a:r>
            <a:endParaRPr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>
                <a:solidFill>
                  <a:schemeClr val="hlink"/>
                </a:solidFill>
                <a:uFill>
                  <a:noFill/>
                </a:uFill>
                <a:hlinkClick r:id="rId3"/>
              </a:rPr>
              <a:t>Beletrik</a:t>
            </a:r>
            <a:r>
              <a:rPr lang="cs-CZ"/>
              <a:t> v aplikaci WinMenu 2 (Galop)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>
                <a:solidFill>
                  <a:schemeClr val="hlink"/>
                </a:solidFill>
                <a:uFill>
                  <a:noFill/>
                </a:uFill>
                <a:hlinkClick r:id="rId4"/>
              </a:rPr>
              <a:t>Knihomol</a:t>
            </a:r>
            <a:r>
              <a:rPr lang="cs-CZ"/>
              <a:t> (Spektra)</a:t>
            </a: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Další české aplikace pro sdružené vyhledávání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Stodola, J. </a:t>
            </a:r>
            <a:r>
              <a:rPr lang="cs-CZ" i="1"/>
              <a:t>Katalogizace dokumentů pro zrakově postižené podle pravidel AACR2 ve formátu MARC 21 s přihlédnutím k pravidlům RDA</a:t>
            </a:r>
            <a:r>
              <a:rPr lang="cs-CZ"/>
              <a:t>. MU, 2014. ISBN 978-80-210-7764-5 (</a:t>
            </a:r>
            <a:r>
              <a:rPr lang="cs-CZ">
                <a:solidFill>
                  <a:schemeClr val="hlink"/>
                </a:solidFill>
                <a:uFill>
                  <a:noFill/>
                </a:uFill>
                <a:hlinkClick r:id="rId3"/>
              </a:rPr>
              <a:t>e-verze</a:t>
            </a:r>
            <a:r>
              <a:rPr lang="cs-CZ"/>
              <a:t>)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Hanousková, M. </a:t>
            </a:r>
            <a:r>
              <a:rPr lang="cs-CZ" i="1"/>
              <a:t>Metodika k úpravám elektronických textů pro zrakově postižené čtenáře</a:t>
            </a:r>
            <a:r>
              <a:rPr lang="cs-CZ"/>
              <a:t>. Verze VII.2. MU, 2014 (</a:t>
            </a:r>
            <a:r>
              <a:rPr lang="cs-CZ">
                <a:solidFill>
                  <a:schemeClr val="hlink"/>
                </a:solidFill>
                <a:uFill>
                  <a:noFill/>
                </a:uFill>
                <a:hlinkClick r:id="rId4"/>
              </a:rPr>
              <a:t>e-verze</a:t>
            </a:r>
            <a:r>
              <a:rPr lang="cs-CZ"/>
              <a:t>)</a:t>
            </a: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Doporučené zdroje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Představujeme se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539350" y="1695075"/>
            <a:ext cx="3913800" cy="41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Zdeněk </a:t>
            </a:r>
            <a:r>
              <a:rPr lang="cs-CZ" b="1" dirty="0" err="1"/>
              <a:t>Bajtl</a:t>
            </a:r>
            <a:r>
              <a:rPr lang="cs-CZ" dirty="0"/>
              <a:t>, Knihovna digitálních dokumentů (</a:t>
            </a:r>
            <a:r>
              <a:rPr lang="cs-CZ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KDD</a:t>
            </a:r>
            <a:r>
              <a:rPr lang="cs-CZ" dirty="0"/>
              <a:t>), SONS ČR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—"/>
            </a:pPr>
            <a:r>
              <a:rPr lang="cs-CZ" dirty="0"/>
              <a:t>založena v r. 1993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—"/>
            </a:pPr>
            <a:r>
              <a:rPr lang="cs-CZ" dirty="0"/>
              <a:t>cca 2200 čtenářů, cca 45 tis. dokumentů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—"/>
            </a:pPr>
            <a:r>
              <a:rPr lang="cs-CZ" dirty="0"/>
              <a:t>krásná a populárně-naučná literatura, učebnice, odborná literatura, periodika</a:t>
            </a: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3"/>
          </p:nvPr>
        </p:nvSpPr>
        <p:spPr>
          <a:xfrm>
            <a:off x="4688460" y="1667024"/>
            <a:ext cx="39150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Michaela Hanousková</a:t>
            </a:r>
            <a:r>
              <a:rPr lang="cs-CZ"/>
              <a:t>, </a:t>
            </a:r>
            <a:r>
              <a:rPr lang="cs-CZ" b="1"/>
              <a:t>Svatoslav Ondra</a:t>
            </a:r>
            <a:r>
              <a:rPr lang="cs-CZ"/>
              <a:t>, Středisko </a:t>
            </a:r>
            <a:r>
              <a:rPr lang="cs-CZ">
                <a:solidFill>
                  <a:schemeClr val="hlink"/>
                </a:solidFill>
                <a:uFill>
                  <a:noFill/>
                </a:uFill>
                <a:hlinkClick r:id="rId4"/>
              </a:rPr>
              <a:t>Teiresiás</a:t>
            </a:r>
            <a:r>
              <a:rPr lang="cs-CZ"/>
              <a:t>, MU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knihovna založena v r. 1999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přes 400 čtenářů, cca 6 tis. dokumentů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odborná a studijní literatura, učebnice pro SŠ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digitální, hmatové a hybridní publikace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̶"/>
            </a:pPr>
            <a:r>
              <a:rPr lang="cs-CZ"/>
              <a:t>provozovatel Knihovní brány Daleth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Úvod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Existují v populaci se zrak. postižením specifika ve vyhledávání?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z hlediska žánru, oboru, tématu: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spíše ne</a:t>
            </a:r>
            <a:endParaRPr b="1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z hlediska technického: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ano</a:t>
            </a:r>
            <a:r>
              <a:rPr lang="cs-CZ"/>
              <a:t>, větší důraz na informace o:</a:t>
            </a:r>
            <a:endParaRPr/>
          </a:p>
          <a:p>
            <a:pPr marL="9144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formě a formátu publikace</a:t>
            </a:r>
            <a:endParaRPr/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zpracování publikace (způsobu zpřístupnění obsahu)</a:t>
            </a:r>
            <a:endParaRPr/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kde je publikace k dispozici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Specifické informace o publikaci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Forma publikace: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audio dokument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hmatový dokument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 b="1"/>
              <a:t>digitální dokument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Specifické informace o digitálních publikacích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technický formát dokumentu (TXT, DOCX, PDF, EPUB…)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zpracování – jaké úpravy dokumentu byly provedeny za účelem zpřístupnění dokumentu: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strukturování dokumentu (nadpisy atp.)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tabulková data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obrazová data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další netriviální prvky (pozn. p. čarou, speciální symboly…)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̶"/>
            </a:pPr>
            <a:r>
              <a:rPr lang="cs-CZ"/>
              <a:t>další informace (?):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rozsah původní publikace (předlohy)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kódování znaků, velikost digitálního dokumentu (v kB)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̶"/>
            </a:pPr>
            <a:r>
              <a:rPr lang="cs-CZ"/>
              <a:t>zdroj, z něhož byla úprava provedena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2"/>
          </p:nvPr>
        </p:nvSpPr>
        <p:spPr>
          <a:xfrm>
            <a:off x="539350" y="692150"/>
            <a:ext cx="37251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b="1"/>
              <a:t>Název</a:t>
            </a:r>
            <a:r>
              <a:rPr lang="cs-CZ" sz="1500"/>
              <a:t>: Základní kniha germánského pohanství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b="1"/>
              <a:t>Podnázev</a:t>
            </a:r>
            <a:r>
              <a:rPr lang="cs-CZ" sz="1500"/>
              <a:t>: na duchovní cestě Ásatrú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b="1"/>
              <a:t>Autor</a:t>
            </a:r>
            <a:r>
              <a:rPr lang="cs-CZ" sz="1500"/>
              <a:t>: Paxsonová Diana L.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b="1"/>
              <a:t>Autor nepřímý</a:t>
            </a:r>
            <a:r>
              <a:rPr lang="cs-CZ" sz="1500"/>
              <a:t>: přeložila T. Živa Kopecká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b="1"/>
              <a:t>Typ dokumentu</a:t>
            </a:r>
            <a:r>
              <a:rPr lang="cs-CZ" sz="1500"/>
              <a:t>: MONOGRAFIE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b="1"/>
              <a:t>Předmětová skupina</a:t>
            </a:r>
            <a:r>
              <a:rPr lang="cs-CZ" sz="1500"/>
              <a:t>: Historie, Náboženství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b="1"/>
              <a:t>Forma</a:t>
            </a:r>
            <a:r>
              <a:rPr lang="cs-CZ" sz="1500"/>
              <a:t>: Studie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b="1"/>
              <a:t>Anotace</a:t>
            </a:r>
            <a:r>
              <a:rPr lang="cs-CZ" sz="1500"/>
              <a:t>: Přehled informací o dnešním germánském pohanském hnutí. Popisuje pohanskou víru i praxi. Kniha o současném novopohanství představuje bohy a bohyně germánského a skandinávského panteonu a popisuje, jak je uctívat, ale také jak uctívat předky, duchy přírody a sebe sama. Autorka se také zabývá historií severských a germánských náboženství s důrazem na jejich dnešní obrodu.</a:t>
            </a:r>
            <a:endParaRPr sz="1500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4879650" y="692150"/>
            <a:ext cx="37251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Nakladatelství</a:t>
            </a:r>
            <a:r>
              <a:rPr lang="cs-CZ"/>
              <a:t>: Grada Publishing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b="1"/>
              <a:t>Rok vydání</a:t>
            </a:r>
            <a:r>
              <a:rPr lang="cs-CZ"/>
              <a:t>: 2011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-CZ" b="1"/>
              <a:t>Místo vydání</a:t>
            </a:r>
            <a:r>
              <a:rPr lang="cs-CZ"/>
              <a:t>: Praha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ISBN</a:t>
            </a:r>
            <a:r>
              <a:rPr lang="cs-CZ"/>
              <a:t>: 978-80-247-3217-6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Rozsah</a:t>
            </a:r>
            <a:r>
              <a:rPr lang="cs-CZ"/>
              <a:t>: 164 stran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Formát</a:t>
            </a:r>
            <a:r>
              <a:rPr lang="cs-CZ"/>
              <a:t>: 21 cm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ID dokumentu</a:t>
            </a:r>
            <a:r>
              <a:rPr lang="cs-CZ"/>
              <a:t>: 45524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Stav zdroje</a:t>
            </a:r>
            <a:r>
              <a:rPr lang="cs-CZ"/>
              <a:t>: od nakladatele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Formát dokumentu</a:t>
            </a:r>
            <a:r>
              <a:rPr lang="cs-CZ"/>
              <a:t>: RTF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Stav po zpracování</a:t>
            </a:r>
            <a:r>
              <a:rPr lang="cs-CZ"/>
              <a:t>: nezalomeno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Kódování</a:t>
            </a:r>
            <a:r>
              <a:rPr lang="cs-CZ"/>
              <a:t>: Windows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Archivace</a:t>
            </a:r>
            <a:r>
              <a:rPr lang="cs-CZ"/>
              <a:t>: ZIP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b="1"/>
              <a:t>Datum zařazení</a:t>
            </a:r>
            <a:r>
              <a:rPr lang="cs-CZ"/>
              <a:t>: 16.12.2021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/>
              <a:t>Velikost souboru</a:t>
            </a:r>
            <a:r>
              <a:rPr lang="cs-CZ"/>
              <a:t>: 176.65 KB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/>
              <a:t>Průvodka dokumentem: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V knize jsou použity nadpisy do čtvrté úrovně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Části knihy jsou označeny dvěma znaky number - psáno ##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Kapitoly jsou označeny jedním znakem #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Podkapitoly jsou označeny dvěma hvězdičkami - psáno **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Tabulky jsou umístěny mezi znaky @ a &amp;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Poznámky pod čarou jsou umístěny v závorce za textem, ke kterému se vztahují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/>
              <a:t>Za průvodkou je interaktivní obsah.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/>
              <a:t>Konec průvodky</a:t>
            </a:r>
            <a:endParaRPr sz="1500"/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Příklad průvodky dokumentem KDD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Problémy při vyhledávání publikací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86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cs-CZ"/>
              <a:t>Vyhledávání prostřednictvím rozhraní jednotlivých knihoven je zdlouhavé.</a:t>
            </a:r>
            <a:endParaRPr/>
          </a:p>
        </p:txBody>
      </p:sp>
      <p:pic>
        <p:nvPicPr>
          <p:cNvPr id="148" name="Google Shape;148;p20" descr="Screenshot standardního katalogu MU" title="Screenshot standardního katalogu M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88" y="2728159"/>
            <a:ext cx="2958650" cy="16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descr="Screenshot KDD" title="Screenshot KD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480" y="2605625"/>
            <a:ext cx="2765275" cy="21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 descr="Screenshot katalogu jiné univerzity" title="Screenshot katalogu jiné univerzit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7349" y="2862761"/>
            <a:ext cx="3200951" cy="16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 descr="Screenshot KTN Biblio" title="Screenshot KTN Bibli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388" y="4328100"/>
            <a:ext cx="2706049" cy="15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descr="Screenshot katalogu Svět pro všechny" title="Screenshot katalogu Svět pro všechny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5086" y="4228635"/>
            <a:ext cx="1927676" cy="138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 descr="Screenshot Digibooks.sk" title="Screenshot Digibooks.sk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14375" y="4395347"/>
            <a:ext cx="2466887" cy="13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540000" y="720000"/>
            <a:ext cx="8064900" cy="4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Problémy při vyhledávání publikací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540000" y="1692002"/>
            <a:ext cx="8064900" cy="41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 startAt="2"/>
            </a:pPr>
            <a:r>
              <a:rPr lang="cs-CZ"/>
              <a:t>Jednotlivé knihovny se vyznačují různou úrovní zpracování – zpřístupnění publikací.</a:t>
            </a:r>
            <a:endParaRPr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AutoNum type="arabicPeriod" startAt="2"/>
            </a:pPr>
            <a:r>
              <a:rPr lang="cs-CZ"/>
              <a:t>Struktura bibliografických dat není mezi knihovnami jednotná.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Předvádění na obrazovce (4:3)</PresentationFormat>
  <Paragraphs>149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Roboto</vt:lpstr>
      <vt:lpstr>Verdana</vt:lpstr>
      <vt:lpstr>Tahoma</vt:lpstr>
      <vt:lpstr>Prezentace_MU_CZ</vt:lpstr>
      <vt:lpstr>Co a jak může vyhledávat nevidomý uživatel Zkušenosti z Knihovny Digitálních Dokumentů a Knihovní brány Daleth</vt:lpstr>
      <vt:lpstr>Představujeme se</vt:lpstr>
      <vt:lpstr>Úvod</vt:lpstr>
      <vt:lpstr>Specifické informace o publikaci</vt:lpstr>
      <vt:lpstr>Specifické informace o digitálních publikacích</vt:lpstr>
      <vt:lpstr>Prezentace aplikace PowerPoint</vt:lpstr>
      <vt:lpstr>Příklad průvodky dokumentem KDD</vt:lpstr>
      <vt:lpstr>Problémy při vyhledávání publikací</vt:lpstr>
      <vt:lpstr>Problémy při vyhledávání publikací</vt:lpstr>
      <vt:lpstr>Knihovní brána Daleth – všeobecně</vt:lpstr>
      <vt:lpstr>Prezentace aplikace PowerPoint</vt:lpstr>
      <vt:lpstr>Knihovní brána Daleth – získávání dat</vt:lpstr>
      <vt:lpstr>Knihovní brána Daleth – formát záznamů</vt:lpstr>
      <vt:lpstr>Knihovní brána Daleth – struktura záznamů</vt:lpstr>
      <vt:lpstr>Prezentace aplikace PowerPoint</vt:lpstr>
      <vt:lpstr>Prezentace aplikace PowerPoint</vt:lpstr>
      <vt:lpstr>Další české aplikace pro sdružené vyhledávání</vt:lpstr>
      <vt:lpstr>Doporučené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a jak může vyhledávat nevidomý uživatel Zkušenosti z Knihovny Digitálních Dokumentů a Knihovní brány Daleth</dc:title>
  <dc:creator>Svatoslav Ondra</dc:creator>
  <cp:lastModifiedBy>Svatoslav Ondra</cp:lastModifiedBy>
  <cp:revision>1</cp:revision>
  <dcterms:modified xsi:type="dcterms:W3CDTF">2022-11-07T12:23:11Z</dcterms:modified>
</cp:coreProperties>
</file>