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301" r:id="rId4"/>
    <p:sldId id="354" r:id="rId5"/>
    <p:sldId id="258" r:id="rId6"/>
    <p:sldId id="350" r:id="rId7"/>
    <p:sldId id="260" r:id="rId8"/>
    <p:sldId id="303" r:id="rId9"/>
    <p:sldId id="355" r:id="rId10"/>
    <p:sldId id="304" r:id="rId11"/>
    <p:sldId id="351" r:id="rId12"/>
    <p:sldId id="352" r:id="rId13"/>
    <p:sldId id="263" r:id="rId14"/>
    <p:sldId id="264" r:id="rId15"/>
    <p:sldId id="265" r:id="rId16"/>
    <p:sldId id="266" r:id="rId17"/>
    <p:sldId id="267" r:id="rId18"/>
    <p:sldId id="332" r:id="rId19"/>
    <p:sldId id="336" r:id="rId20"/>
    <p:sldId id="335" r:id="rId21"/>
    <p:sldId id="299" r:id="rId22"/>
    <p:sldId id="337" r:id="rId23"/>
    <p:sldId id="333" r:id="rId24"/>
    <p:sldId id="356" r:id="rId25"/>
    <p:sldId id="353" r:id="rId26"/>
    <p:sldId id="307" r:id="rId27"/>
    <p:sldId id="310" r:id="rId28"/>
    <p:sldId id="274" r:id="rId29"/>
    <p:sldId id="273" r:id="rId30"/>
    <p:sldId id="275" r:id="rId31"/>
    <p:sldId id="317" r:id="rId32"/>
    <p:sldId id="340" r:id="rId33"/>
    <p:sldId id="347" r:id="rId34"/>
    <p:sldId id="277" r:id="rId35"/>
    <p:sldId id="276" r:id="rId36"/>
    <p:sldId id="318" r:id="rId37"/>
    <p:sldId id="341" r:id="rId38"/>
    <p:sldId id="311" r:id="rId39"/>
    <p:sldId id="278" r:id="rId40"/>
    <p:sldId id="313" r:id="rId41"/>
    <p:sldId id="312" r:id="rId42"/>
    <p:sldId id="309" r:id="rId43"/>
    <p:sldId id="281" r:id="rId44"/>
    <p:sldId id="283" r:id="rId45"/>
    <p:sldId id="315" r:id="rId46"/>
    <p:sldId id="316" r:id="rId47"/>
    <p:sldId id="314" r:id="rId48"/>
    <p:sldId id="282" r:id="rId49"/>
    <p:sldId id="280" r:id="rId50"/>
    <p:sldId id="319" r:id="rId51"/>
    <p:sldId id="338" r:id="rId52"/>
    <p:sldId id="320" r:id="rId53"/>
    <p:sldId id="339" r:id="rId54"/>
    <p:sldId id="284" r:id="rId55"/>
    <p:sldId id="342" r:id="rId56"/>
    <p:sldId id="285" r:id="rId57"/>
    <p:sldId id="343" r:id="rId58"/>
    <p:sldId id="321" r:id="rId59"/>
    <p:sldId id="286" r:id="rId60"/>
    <p:sldId id="287" r:id="rId61"/>
    <p:sldId id="322" r:id="rId62"/>
    <p:sldId id="288" r:id="rId63"/>
    <p:sldId id="289" r:id="rId64"/>
    <p:sldId id="323" r:id="rId65"/>
    <p:sldId id="290" r:id="rId66"/>
    <p:sldId id="326" r:id="rId67"/>
    <p:sldId id="325" r:id="rId68"/>
    <p:sldId id="291" r:id="rId69"/>
    <p:sldId id="327" r:id="rId70"/>
    <p:sldId id="293" r:id="rId71"/>
    <p:sldId id="294" r:id="rId72"/>
    <p:sldId id="328" r:id="rId73"/>
    <p:sldId id="344" r:id="rId74"/>
    <p:sldId id="298" r:id="rId75"/>
    <p:sldId id="295" r:id="rId76"/>
    <p:sldId id="329" r:id="rId77"/>
    <p:sldId id="296" r:id="rId78"/>
    <p:sldId id="297" r:id="rId79"/>
    <p:sldId id="346" r:id="rId8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05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79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00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21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3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37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08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1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6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34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CAB0-6717-4F20-9089-1257967A06E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50DF-E36F-4FCD-B489-6B095DFB8E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rajina.knihovny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m-praha.e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aedno.prague/posts/2213225892176348" TargetMode="External"/><Relationship Id="rId2" Type="http://schemas.openxmlformats.org/officeDocument/2006/relationships/hyperlink" Target="https://www.zaedno.org/home-kamaradi/645-ukrajinske-pohadky-a-pracovni-lis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aedno.org/casopis/2022/kamaradi-1-2022?fbclid=IwAR0pFZpdiXTMdGVPZqWGrAhs3xI9o7zTJ7nfFipsL2RkY-j9RvU5cR0D29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mahejukrajine.cz/" TargetMode="External"/><Relationship Id="rId2" Type="http://schemas.openxmlformats.org/officeDocument/2006/relationships/hyperlink" Target="https://www.integracnicentr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sv.cz/web/cz/pomoc-ukrajine" TargetMode="External"/><Relationship Id="rId5" Type="http://schemas.openxmlformats.org/officeDocument/2006/relationships/hyperlink" Target="https://www.helpnet.cz/aktualne/nabidka-pomoci-spolku-osob-se-zdravotnim-postizenim-lidem-se-zdravotnim-postizenim" TargetMode="External"/><Relationship Id="rId4" Type="http://schemas.openxmlformats.org/officeDocument/2006/relationships/hyperlink" Target="http://lekariproukrajinu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odborne-cinnosti/interkulturni-knihovnictvi" TargetMode="External"/><Relationship Id="rId7" Type="http://schemas.openxmlformats.org/officeDocument/2006/relationships/hyperlink" Target="https://www.mvk.cz/aktuality/knihovna-s-ukrajinou/" TargetMode="External"/><Relationship Id="rId2" Type="http://schemas.openxmlformats.org/officeDocument/2006/relationships/hyperlink" Target="https://ipk.nkp.cz/pomoc-ukraj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ipcr.cz/odborne-organy/komise/komise-pro-zahranicni-styky/aktualne/sdileni-nametu-na-ruzne-formy-pomoci" TargetMode="External"/><Relationship Id="rId5" Type="http://schemas.openxmlformats.org/officeDocument/2006/relationships/hyperlink" Target="https://www.mzk.cz/ukrajina" TargetMode="External"/><Relationship Id="rId4" Type="http://schemas.openxmlformats.org/officeDocument/2006/relationships/hyperlink" Target="https://koncepce.knihovna.cz/knihovny-pomahaji-ukrajin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ukrajina@mkcr.cz" TargetMode="External"/><Relationship Id="rId2" Type="http://schemas.openxmlformats.org/officeDocument/2006/relationships/hyperlink" Target="https://www.mkcr.cz/novinky-a-media/ministerstvo-kultury-zridilo-koordinacni-misto-pro-nabidky-a-poptavky-pomoci-ukrajine-v-rezortu-kultury-4-cs46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lida.org/news/eblida-newsletter-march-2022.html" TargetMode="External"/><Relationship Id="rId5" Type="http://schemas.openxmlformats.org/officeDocument/2006/relationships/hyperlink" Target="https://www.idu.cz/cs" TargetMode="External"/><Relationship Id="rId4" Type="http://schemas.openxmlformats.org/officeDocument/2006/relationships/hyperlink" Target="http://www.eblida.org/libraries-for-ukraine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odborne-cinnosti/interkulturni-knihovnictvi/letaky" TargetMode="External"/><Relationship Id="rId2" Type="http://schemas.openxmlformats.org/officeDocument/2006/relationships/hyperlink" Target="https://ipk.nkp.cz/odborne-cinnosti/interkulturni-knihovnictv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zlata.houskova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Opravdu pomoci</a:t>
            </a: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Plzeň, RK SKIP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22.3.2022</a:t>
            </a:r>
            <a:endParaRPr lang="cs-CZ" sz="3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Zlata Houšková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Aktivity (příklady)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5135614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Improvizovaná školka, škola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(prostor)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výuka češtiny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(kdo, koho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jak!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),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vzdělávání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(reálie ČR,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seznámení s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lokalitou,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to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co pro majoritu?)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volnočasové aktivity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(výtvarné a rukodělné dílny, práce s jednoduchým českým textem, práce s ukrajinským textem, </a:t>
            </a:r>
            <a:r>
              <a:rPr lang="cs-CZ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Bookstart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integrační aktivity, to, co pro majoritu…)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Víme </a:t>
            </a:r>
            <a:r>
              <a:rPr lang="cs-CZ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opravdu</a:t>
            </a:r>
            <a:r>
              <a:rPr lang="cs-CZ" sz="4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(ptáme se?)</a:t>
            </a:r>
            <a:r>
              <a:rPr lang="cs-CZ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co …migranti </a:t>
            </a:r>
            <a:r>
              <a:rPr lang="cs-CZ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chtějí?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970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Aktivity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5135614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Spolupráce s ukrajinisty, s migranty samotnými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(zvláště s pedagogy, psychology, knihovníky apod., případně s tlumočníky či rodilými mluvčími s delším pobytem v ČR…)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Spolupráce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 ostatními knihovnami, se Slovanskou knihovnou NK ČR…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Spolupráce s krajanskými spolky a relevantními neziskovkami…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Spolupráce s orgány veřejné správy ad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40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561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 je obecně k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dispozici (příklady)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7188"/>
          </a:xfrm>
        </p:spPr>
        <p:txBody>
          <a:bodyPr>
            <a:normAutofit fontScale="92500" lnSpcReduction="10000"/>
          </a:bodyPr>
          <a:lstStyle/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Pexeso, materiály k výtvarným aktivitám s ukrajinskými či dvojjazyčnými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texty, např. Malý </a:t>
            </a:r>
            <a:r>
              <a:rPr lang="cs-CZ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tvořivec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KTK SKIP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(v krabicích od srdce…)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mnoho použitelných běžných materiálů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(stále vznikají nové)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atd. atd.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Obrázkové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knihy, překlady textů u knih s kratičkými texty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Česko-ukrajinské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slovníčky, automatický překladač ČJ-UJ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cs-CZ" sz="32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MatFyz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 ČVUT)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Texty v ukrajinštině on-line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Ukrajinské knihy a časopisy ve fondu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(fyzická forma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0088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Knihovnický </a:t>
            </a:r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portál</a:t>
            </a:r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/>
            </a:r>
            <a:b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</a:br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https</a:t>
            </a:r>
            <a:r>
              <a:rPr lang="cs-CZ" sz="4000" b="1" dirty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://ukrajina.knihovny.cz</a:t>
            </a:r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/</a:t>
            </a:r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cs-CZ" sz="40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85999"/>
            <a:ext cx="10739284" cy="389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Aktivitou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MZK, MKP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knihovny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 Blansku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vznikl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portál pro knihovníky,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učitele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lidi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 neziskovek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který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sdružuje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odkazy na zajímavé, volně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použitelné materiály</a:t>
            </a:r>
            <a:b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Rozcestník portálu Knihovny.cz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92" y="136475"/>
            <a:ext cx="11539816" cy="64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952" y="206477"/>
            <a:ext cx="11404095" cy="64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10" y="162233"/>
            <a:ext cx="11522725" cy="64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13" y="173394"/>
            <a:ext cx="11552221" cy="64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Časopis Kamarádi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40730" cy="4884892"/>
          </a:xfrm>
        </p:spPr>
        <p:txBody>
          <a:bodyPr>
            <a:noAutofit/>
          </a:bodyPr>
          <a:lstStyle/>
          <a:p>
            <a:pPr marL="354013" lvl="0" indent="-354013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alt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Časopis </a:t>
            </a:r>
            <a:r>
              <a:rPr lang="cs-CZ" altLang="cs-CZ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 vícejazyčnou výchovu a vzdělávání </a:t>
            </a:r>
            <a:r>
              <a:rPr lang="cs-CZ" alt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 </a:t>
            </a:r>
            <a:r>
              <a:rPr lang="cs-CZ" altLang="cs-CZ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oblasti národnostních </a:t>
            </a:r>
            <a:r>
              <a:rPr lang="cs-CZ" alt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menšin</a:t>
            </a:r>
          </a:p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alt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Materiály </a:t>
            </a:r>
            <a:r>
              <a:rPr lang="cs-CZ" altLang="cs-CZ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volně ke </a:t>
            </a:r>
            <a:r>
              <a:rPr lang="cs-CZ" alt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stažení</a:t>
            </a:r>
          </a:p>
          <a:p>
            <a:pPr marL="354013" indent="-354013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Dům národnostních menšin o.p.s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., Vocelova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602/3, 120 00 Praha 2</a:t>
            </a:r>
            <a:b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Tel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.: +420 221 419 802, +420 221 419 815</a:t>
            </a:r>
            <a:b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Web: 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www.dnm-praha.eu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lvl="0" indent="-354013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Mgr. Radek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Novák, vedoucí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knihovny, zástupce ředitele</a:t>
            </a:r>
            <a:endParaRPr lang="cs-CZ" altLang="cs-CZ" sz="32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cs-CZ" altLang="cs-CZ" sz="3200" b="1" dirty="0">
              <a:latin typeface="Arial Narrow" panose="020B0606020202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Časopis Kamarádi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11233" cy="4884892"/>
          </a:xfrm>
        </p:spPr>
        <p:txBody>
          <a:bodyPr>
            <a:noAutofit/>
          </a:bodyPr>
          <a:lstStyle/>
          <a:p>
            <a:pPr marL="354013" indent="-354013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altLang="cs-CZ" sz="3200" b="1" dirty="0">
                <a:solidFill>
                  <a:srgbClr val="1155C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https://www.zaedno.org/home-kamaradi/645-ukrajinske-pohadky-a-pracovni-listy</a:t>
            </a:r>
            <a:endParaRPr lang="cs-CZ" altLang="cs-CZ" sz="3200" b="1" dirty="0">
              <a:solidFill>
                <a:srgbClr val="1155C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4013" indent="-354013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altLang="cs-CZ" sz="3200" b="1" dirty="0">
                <a:solidFill>
                  <a:srgbClr val="1155CC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https://www.facebook.com/zaedno.prague/posts/2213225892176348</a:t>
            </a:r>
            <a:r>
              <a:rPr lang="cs-CZ" altLang="cs-CZ" sz="3200" b="1" dirty="0">
                <a:latin typeface="Arial Narrow" panose="020B0606020202030204" pitchFamily="34" charset="0"/>
              </a:rPr>
              <a:t> </a:t>
            </a:r>
          </a:p>
          <a:p>
            <a:pPr marL="354013" indent="-354013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cs-CZ" alt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Ukrajinské číslo: </a:t>
            </a:r>
            <a:r>
              <a:rPr lang="cs-CZ" sz="3200" b="1" dirty="0" smtClean="0">
                <a:latin typeface="Arial Narrow" panose="020B0606020202030204" pitchFamily="34" charset="0"/>
                <a:hlinkClick r:id="rId4"/>
              </a:rPr>
              <a:t>https</a:t>
            </a:r>
            <a:r>
              <a:rPr lang="cs-CZ" sz="3200" b="1" dirty="0">
                <a:latin typeface="Arial Narrow" panose="020B0606020202030204" pitchFamily="34" charset="0"/>
                <a:hlinkClick r:id="rId4"/>
              </a:rPr>
              <a:t>://www.zaedno.org/casopis/2022/kamaradi-1-2022?fbclid=IwAR0pFZpdiXTMdGVPZqWGrAhs3xI9o7zTJ7nfFipsL2RkY-j9RvU5cR0D29U</a:t>
            </a:r>
            <a:endParaRPr lang="cs-CZ" sz="3200" b="1" dirty="0">
              <a:latin typeface="Arial Narrow" panose="020B0606020202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3200" b="1" dirty="0">
              <a:latin typeface="Arial Narrow" panose="020B0606020202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Pomoc uprchlíkům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Jak na to?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Co dělat? Ve hře je srdce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(soucit, empatie, lidská solidarita, odhodlání, nadšení…)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 rozum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(hodnocení situace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analýza vlastních možností a podmínek,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vědomí perspektiv, příčin a důsledků,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alternativ…)</a:t>
            </a: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Čím se řídit? Jak rozhodnout, do čeho se pustit? Jaká má naše pomoc být?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048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(Další)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důležité weby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https://www.integracnicentra.cz/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3"/>
              </a:rPr>
              <a:t>https://www.pomahejukrajine.cz/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4"/>
              </a:rPr>
              <a:t>http://lekariproukrajinu.cz/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www.helpnet.cz/aktualne/nabidka-pomoci-spolku-osob-se-zdravotnim-postizenim-lidem-se-zdravotnim-postizenim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6"/>
              </a:rPr>
              <a:t>https://www.mpsv.cz/web/cz/pomoc-ukrajine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</a:p>
          <a:p>
            <a:endParaRPr lang="cs-CZ" sz="3200" b="1" dirty="0" smtClean="0">
              <a:latin typeface="Arial Narrow" panose="020B0606020202030204" pitchFamily="34" charset="0"/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6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3457"/>
            <a:ext cx="10515600" cy="106188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(Další)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důležité </a:t>
            </a:r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weby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https://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ipk.nkp.cz/pomoc-ukrajine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3"/>
              </a:rPr>
              <a:t>https://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3"/>
              </a:rPr>
              <a:t>ipk.nkp.cz/odborne-cinnosti/interkulturni-knihovnictvi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4"/>
              </a:rPr>
              <a:t>https://koncepce.knihovna.cz/knihovny-pomahaji-ukrajine/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www.mzk.cz/ukrajina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6"/>
              </a:rPr>
              <a:t>https://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6"/>
              </a:rPr>
              <a:t>www.skipcr.cz/odborne-organy/komise/komise-pro-zahranicni-styky/aktualne/sdileni-nametu-na-ruzne-formy-pomoci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7"/>
              </a:rPr>
              <a:t>https://www.mvk.cz/aktuality/knihovna-s-ukrajinou/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6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048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(Další)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důležité weby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https://www.mkcr.cz/novinky-a-media/ministerstvo-kultury-zridilo-koordinacni-misto-pro-nabidky-a-poptavky-pomoci-ukrajine-v-rezortu-kultury-4-cs4621.html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3"/>
              </a:rPr>
              <a:t>ukrajina@mkcr.cz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4"/>
              </a:rPr>
              <a:t>http://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4"/>
              </a:rPr>
              <a:t>www.eblida.org/libraries-for-ukraine.html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IDU – mimořádný </a:t>
            </a:r>
            <a:r>
              <a:rPr lang="cs-CZ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Newsletter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www.idu.cz/cs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6"/>
              </a:rPr>
              <a:t>http://www.eblida.org/news/eblida-newsletter-march-2022.html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8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co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ještě máme…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Standardy a metodiky k práci knihoven s osobami se specifickými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potřebami:</a:t>
            </a:r>
          </a:p>
          <a:p>
            <a:pPr marL="530225" indent="-176213"/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Rovný přístup. Standard Handicap </a:t>
            </a:r>
            <a:r>
              <a:rPr lang="cs-CZ" sz="32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Friendly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30225" indent="-176213"/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Rovný přístup. Knihovna přátelská k seniorům</a:t>
            </a:r>
          </a:p>
          <a:p>
            <a:pPr marL="530225" indent="-176213"/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Rovný přístup. Knihovny a skupiny ohrožené sociálním vyloučením</a:t>
            </a:r>
          </a:p>
          <a:p>
            <a:pPr marL="530225" indent="-176213"/>
            <a:r>
              <a:rPr lang="cs-CZ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Interkulturní knihovnictví</a:t>
            </a:r>
          </a:p>
          <a:p>
            <a:pPr marL="0" indent="0">
              <a:buNone/>
            </a:pPr>
            <a:endParaRPr lang="cs-CZ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co jsme už mít mohli…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97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Rovný přístup (nejen) k migrantům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Systematická a systémová,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odborná, trvalá pomoc a služby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Koncepční, erudovaná, zajištěná, vybavená…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Dlouhodobá, systematická a funkční spolupráce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 relevantními subjekty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Propagace a dlouhodobě budované PR v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obci/regionu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Pozitivní cestu ke společnému soužití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6697"/>
            <a:ext cx="11353800" cy="15190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Interkulturní </a:t>
            </a:r>
            <a:r>
              <a:rPr lang="cs-CZ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knihovnictví </a:t>
            </a:r>
            <a:r>
              <a:rPr lang="cs-CZ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(=rovný přístup k národnostním a jazykovým menšinám)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4336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https://ipk.nkp.cz/odborne-cinnosti/interkulturni-knihovnictvi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  <a:hlinkClick r:id="rId3"/>
              </a:rPr>
              <a:t>https://ipk.nkp.cz/odborne-cinnosti/interkulturni-knihovnictvi/letaky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Interkulturní knihovnictví - metodika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78929" cy="67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Pomoc uprchlíkům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Okamžitá nebo promyšlená? Časově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omezená, dlouhodobá,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trvalá? Orientovaná na jednotlivce nebo na skupiny? „Dobrovolnická“ nebo odborná nebo dokonce systematická a systémová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 Kam až můžeme, co už ne?   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None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 </a:t>
            </a:r>
            <a:r>
              <a:rPr lang="cs-CZ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endParaRPr lang="cs-CZ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3538" indent="-363538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omoci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může to, co se obtížně rodí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(nejen)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 našem    knihovnictví cca dvě desítky let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18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42452"/>
            <a:ext cx="10515600" cy="103238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Interkulturní knihovnictví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3"/>
            <a:ext cx="11004756" cy="5150364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Jádrem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jsou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služby pro nově příchozí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migranty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kteří neovládají jazyk</a:t>
            </a:r>
          </a:p>
          <a:p>
            <a:pPr marL="722313" indent="-279400">
              <a:lnSpc>
                <a:spcPct val="80000"/>
              </a:lnSpc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usnadnit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jim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zabydlování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novém místě </a:t>
            </a:r>
          </a:p>
          <a:p>
            <a:pPr marL="722313" indent="-279400">
              <a:lnSpc>
                <a:spcPct val="80000"/>
              </a:lnSpc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oskytovat prostor pro setkávání lidí s různým kulturním zázemím </a:t>
            </a:r>
          </a:p>
          <a:p>
            <a:pPr marL="722313" indent="-279400">
              <a:lnSpc>
                <a:spcPct val="80000"/>
              </a:lnSpc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zdělávat či podporovat ty, kteří jsou v těžké situaci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Cílové skupiny interkulturních služeb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58360"/>
            <a:ext cx="11196484" cy="4899639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etnické menšiny </a:t>
            </a:r>
            <a:r>
              <a:rPr lang="cs-CZ" sz="3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(i ty, které v dané lokalitě žijí déle a prostředí znají, udržují však odlišné kulturní zvyky nebo používají odlišný jazyk, např. někteří Romové)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již usazení migranti, ev. druhá či třetí generace, smíšené rodiny, cestovatelé, zahraniční studenti a další </a:t>
            </a:r>
          </a:p>
          <a:p>
            <a:endParaRPr lang="cs-CZ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Cílové skupiny interkulturních služeb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58360"/>
            <a:ext cx="11196484" cy="4899639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jednotlivci, kteří mají pochybnosti a obavy ze soužití s lidmi z odlišných kultur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uceně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migrující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(uprchlíci, žadatelé o azyl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... – sic!):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specifická skupina,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nacházejí se v těžké životní situaci a mají další specifické potřeby</a:t>
            </a:r>
          </a:p>
          <a:p>
            <a:endParaRPr lang="cs-CZ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442452"/>
            <a:ext cx="11004755" cy="154858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Interkulturní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knihovnictví – využitelná doporučení 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013"/>
            <a:ext cx="11004756" cy="4807974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nutné opírat se o legislativní dokumenty, strategie a koncepce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(např. Koncepce integrace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cizinců)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oficiální kulturní politiku ČR, Knihovní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zákon, Koncepci rozvoje knihoven nebo doporučení mezinárodních knihovnických organizací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např. IFLA/UNESCO Manifest pro multikulturní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knihovny…) 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Obvyklé hlavní potřeby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5836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osvojení lokálního jazyka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zajištění bydlení, příjmů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(zaměstnání)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případně vzdělání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orientace v novém prostředí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navázání sociálních kontaktů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PTEJME SE, CO POTŘEBUJÍ!!!</a:t>
            </a:r>
          </a:p>
        </p:txBody>
      </p:sp>
    </p:spTree>
    <p:extLst>
      <p:ext uri="{BB962C8B-B14F-4D97-AF65-F5344CB8AC3E}">
        <p14:creationId xmlns:p14="http://schemas.microsoft.com/office/powerpoint/2010/main" val="4145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1014" cy="174389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</a:t>
            </a:r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knihovnictví -– využitelná doporučení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09019"/>
            <a:ext cx="11240729" cy="4748980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Uživatele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 jakýmkoli znevýhodněním)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podporujeme při překonávání bariér, ev. tyto bariéry zmenšujeme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Veškeré aktivity musí vycházet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 analýzy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lokálních potřeb; je nezbytné znát důkladně poměry v místě působení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knihovny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4605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</a:t>
            </a:r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knihovnictví – využitelná doporučení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4773"/>
            <a:ext cx="10515600" cy="4112189"/>
          </a:xfrm>
          <a:solidFill>
            <a:srgbClr val="FFFF00"/>
          </a:solidFill>
        </p:spPr>
        <p:txBody>
          <a:bodyPr/>
          <a:lstStyle/>
          <a:p>
            <a:pPr marL="354013" indent="-354013"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Informovanost majoritní společnosti a prostor pro vzájemný kontakt jsou pro bezproblémové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soužití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 dané lokalitě stejně důležité jako samotná snaha o začlenění ze strany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menšiny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3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6769" cy="133094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</a:t>
            </a:r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knihovnictví – využitelná doporučení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050026"/>
            <a:ext cx="11240729" cy="4807973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Společné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rozhodování, diskuse, hledání konsensu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vede k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dobře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přijímaným výsledkům i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nalézání nových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řešení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řešitelských týmech by měli být zastoupeni i ti, jichž se „to týká“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(nově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příchozí; lidé, kteří neovládají český jazyk atd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.) 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Společná </a:t>
            </a:r>
            <a:r>
              <a:rPr lang="cs-CZ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cesta utužuje komunitu </a:t>
            </a:r>
            <a:endParaRPr lang="cs-CZ" sz="36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71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knihovnictví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240729" cy="4351338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Role knihovny může být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např. i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 navržení formálních postupů či zajištění podmínek pro fungování skupiny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Vstřícná opatření ocení lidé z různých skupin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univerzálně srozumitelné piktogramy lidé s odlišným mateřským jazykem, ale i lidé s horším zrakem, neslyšící nebo děti…)</a:t>
            </a:r>
          </a:p>
        </p:txBody>
      </p:sp>
    </p:spTree>
    <p:extLst>
      <p:ext uri="{BB962C8B-B14F-4D97-AF65-F5344CB8AC3E}">
        <p14:creationId xmlns:p14="http://schemas.microsoft.com/office/powerpoint/2010/main" val="30266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6484" cy="14605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</a:t>
            </a:r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knihovnictví – využitelná doporučení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079523"/>
            <a:ext cx="11196485" cy="40974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by měla mít: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zpracovaná základní antidiskriminační opatření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 (ve formě dle vlastního uvážení)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koncepci definující i její cíle a priority, týkající se kulturní rozmanitosti 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Pomoc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(i) uprchlíkům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Rovný přístup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= systémový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rovný přístup osob se specifickými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potřebami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(zdravotně znevýhodněných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národnostních a jazykových menšin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migrantů)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ke službám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knihoven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Kdybychom tento princip v knihovnách už uplatňovali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byli bychom dnes schopni pomoc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rychleji, snáze a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relevantně… 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395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knihovnictví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9648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by měla mít: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informace zveřejněné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(dostupné)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srozumitelnou formou, v jednoduše srozumitelné češtině, podpořené obrázky a symboly a/nebo v překladech do cizích jazyků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přihlášku dostupnou v překladech do cizích jazyků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ev. vyplněnou vzorovými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údaji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395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Interkulturní knihovnictví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1013" cy="4351338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Základní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dokumenty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knihovny nebo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alespoň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jejich sumarizace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by měly být dostupné v překladech dle potřeb místní komunity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Registrace do knihovny by měla být poskytována žadatelům o mezinárodní ochranu za zvýhodněnou cenu, případně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zdarma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Rovný přístup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Fond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Služby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Web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Integrační aktivity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Relevantní MTZ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3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Fond a služby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52239" cy="5032375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by měla vytvářet speciální fond pro uživatele s odlišným mateřským jazykem, jazykové a kulturní menšiny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Pokud tento fond nabízí, měly by dokumenty být označeny srozumitelnou formou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piktogramy nebo barevnými štítky)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měl by být dostupný seznam takových dokumentů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Zvažuje-li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se možná negramotnost či slabé čtenářské návyky v  komunitě, je třeba rozšířit nabídku netextových dokumentů či dokumentů v jednoduché češtině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Vhodné typy dokumentů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761" cy="4351338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Cizojazyčný fond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(zastoupení jazyků by mělo odrážet jazykové znalosti a potřeby místní komunity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Publikace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 děti a mládež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(velmi důležité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Učební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materiály pro studium českého jazyka; materiály pro přípravu na zkoušku k získání pobytu a občanství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Zdroje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publikované v zemi pobytu i v zemi původu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Vhodné typy dokumentů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Dvojjazyčné publikace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(nabízí stejný text ve dvou jazycích)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Jednoduché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čtení v češtině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(texty v jednoduchém jazyce s velkými písmeny přivítají i uživatelé s jinými obtížemi)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komiksy a grafické novely…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Informace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 životě v ČR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 ověřené prameny právních informací, informací o fungování sociálního či vzdělávacího systému atd.)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Vhodné typy dokumentů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Audiální a audiovizuální materiály v češtině, elektronické dokumenty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(pomoc pro nácvik porozumění slyšeného)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Zahraniční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noviny a časopisy,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periodika zaměřená na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migranty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. Bulletin Slovo, dětský časopis Kamarádi a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další)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tištěné i elektronické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verzi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Filmy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seriály s titulky ve více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jazycích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Fond je třeba průběžně aktualizovat</a:t>
            </a: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Fond - doplňování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9787" cy="4648918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Další dokumenty lze získávat formou MVS, spoluprací s knihovnami zahraničních institutů, akademickými či specializovanými knihovnami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(ale musí to být průběžné…)</a:t>
            </a: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může vytvářet cirkulační fond vhodných dokumentů pro své pobočky nebo další spolupracující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instituce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Fond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– doplňování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66987" cy="5032376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Publikace lze nakupovat na mezinárodních veletrzích, při zahraničních služebních cestách, konferencích…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Možná je spolupráce se zahraničními instituty, akademickými institucemi, zahraničními knihovnami, národnostními menšinami…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ČR existuje projekt doplňování cizojazyčné literatury do vybraných knihoven. Cílem je nákup literatury pro potřebu rozvoje jazykových dovedností obyvatel (cizojazyčná beletrie, populárně naučné literatura, jazykové příručky, slovníky…); nevztahuje se </a:t>
            </a:r>
            <a:r>
              <a:rPr lang="cs-CZ" sz="3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primárně</a:t>
            </a:r>
            <a:r>
              <a:rPr lang="cs-CZ" sz="3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na mateřské jazyky menšin žijících v ČR</a:t>
            </a:r>
            <a:endParaRPr lang="cs-CZ" sz="30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Personál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0510" cy="4929136"/>
          </a:xfrm>
        </p:spPr>
        <p:txBody>
          <a:bodyPr>
            <a:noAutofit/>
          </a:bodyPr>
          <a:lstStyle/>
          <a:p>
            <a:pPr marL="442913" indent="-4429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By měl mít osvojena pravidla komunikace s lidmi, kteří neovládají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(dobře)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český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jazyk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442913" indent="-4429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Měl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by ovládat na komunikační úrovni alespoň jeden cizí jazyk </a:t>
            </a:r>
          </a:p>
          <a:p>
            <a:pPr marL="442913" indent="-4429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Všichni, kdo přicházejí do kontaktu s veřejností, by měli absolvovat kurz interkulturních kompetencí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442913" indent="-4429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vhodné znát oblasti, v nichž se mohou vyskytnout kulturní odlišnosti, chovat se přívětivé, a být připraven reagovat na nenávistné či rasistické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projevy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442913" indent="-4429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6981"/>
            <a:ext cx="10515600" cy="1637071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Pomoc „dobrovolnická“ 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8515"/>
            <a:ext cx="10515600" cy="4038447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Zásadní je spolupráce s Centry a vedením obce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(co je zapotřebí, co knihovna může poskytnout, jaké jsou záměry, kde vidí zřizovatel možnosti, kde potřebuje pomoci)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třeba počítat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 dlouhodobějším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trváním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(ne nadšeně začít a pak zjistit, že nezvládáme, nemůžeme, nechceme…)</a:t>
            </a: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Personál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417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Někdo z personálu musí být schopen podat informaci o tom, které integrační organizace, krajanské spolky, národnostní menšiny, zahraniční instituty, jazykové školy a další relevantní instituce fungují v dané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lokalitě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Pokud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 místě žije početná jazyková skupina, měla by v knihovně být  pravidelně přítomna vyškolená osoba, která jazyk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ovládá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Personál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0510" cy="478165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problémech, různých postojích a možných zlepšeních  v kolektivu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třeba pravidelně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diskutovat</a:t>
            </a: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 přístupu k problematice by měli být zaměstnanci v obecné rovině zajedno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(dostatečný prostor aby se k problematice mohl každý vyjádřit a došlo k obecné shodě). </a:t>
            </a:r>
          </a:p>
          <a:p>
            <a:endParaRPr lang="cs-CZ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Management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96484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b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y měl: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zajistit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možnost odborných konzultací pro personál knihovny, případně pravidelné supervize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zajišťovat průběžné sledování změn v demografickém složení lokálního obyvatelstva a potřeby uživatelů, především těch v náročných životních situacích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Management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96484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b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y měl: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znát cíle lokální integrační politiky a spolupracovat s místními organizacemi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podporovat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pracovní a studijní výjezdy zaměstnanců do zahraničí</a:t>
            </a:r>
            <a:endParaRPr lang="cs-CZ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Technické a materiální podmínky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1013" cy="4884891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 počítačích pro veřejnost by měla být nastavena možnost změny klávesnice pro psaní v cizích jazycích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(obrázky cizojazyčných variant klávesnice mohou být nakopírovány a k dispozici uživatelům pro lepší orientaci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Technické a materiální podmínky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96484" cy="4884891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54013" algn="l"/>
              </a:tabLst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Alespoň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na omezeném počtu počítačů je vhodné nainstalovat výukové programy pro osvojení cizího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jazyka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I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deálně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je takový počítač zvukově oddělen od ostatních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prostor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 nabízí i možnost nácviku výslovnosti a 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poslechu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!)</a:t>
            </a: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54013" algn="l"/>
              </a:tabLst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prostoru zvukově odděleném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může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být též počítač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 možností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telefonování přes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internet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354013" algn="l"/>
              </a:tabLst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611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ázorný a srozumitelný orientační systém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Označení knihovny z vnějšku nápisy v různých jazycích může působit přátelským dojmem a zároveň ujasňovat funkci budovy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611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ázorný a srozumitelný orientační systém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 usnadnění orientace v prostorách je vhodné použít piktogramy či další srozumitelná grafická označení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(poslouží k orientaci i dalším uživatelům).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Zásadní je jednoznačnost a srozumitelnost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(v ideálním případě jsou piktogramy v knihovní síti jednotné)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Orientační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tabulky mohou být doplněny o překlady do cizích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jazyků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611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ázorný a srozumitelný orientační systém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857271" cy="4747453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Zájemci o služby knihovny musí mít možnost zorientovat se v prostoru a seznámit se s jejími jednotlivými částmi; k dispozici by měly být plánky knihovny s vysvětlivkami v cizích jazycích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Nově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registrovaným uživatelům je možné nabídnout exkurzi po knihovně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ostupný informační bod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0006" cy="435133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prostorách knihovny by měl být dobře dostupný informační bod pro nově příchozí, kteří se učí cizí jazyk; případně k dispozici asistenční služba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dispozici by měly být informace pro nově příchozí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(letáčky relevantních lokálních NNO zabývajících se migrační tematikou, informační materiály v různých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jazycích, informace o možnostech nekomerčního jazykového vzdělávání a 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konkrétní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nabídce knihovny v této oblasti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aj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.)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3458"/>
            <a:ext cx="10515600" cy="1238865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Čím disponujeme?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7774" cy="435133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Dobrovolníci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(pomoc Centrům, zřizovateli, dobrovolnictví v knihovně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Dary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(typu krabice od srdce ad.)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Prostor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(k ubytování? k aktivitám?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 partnery?…)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Možnost/schopnost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organizovat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sbírky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(finanční, oděvy, deky…)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Kontakty? Partnery? Technologie? Know-how?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Webové stránky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Musí splňovat pravidla přístupnosti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Měly by mít speciální sekci pro nově příchozí migranty s popisem speciálních služeb knihovny, seznamem relevantních institucí a organizací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(zřetelně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oddělit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komerční a nekomerční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nabídku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Konkrétní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výběr záleží na dané lokalitě, potřebách a možnostech </a:t>
            </a:r>
            <a:r>
              <a:rPr lang="cs-CZ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(např. nejbližší oddělení cizinecké </a:t>
            </a:r>
            <a:r>
              <a:rPr lang="cs-CZ" sz="3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policie/ Ministerstva </a:t>
            </a:r>
            <a:r>
              <a:rPr lang="cs-CZ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vnitra, kontakt v </a:t>
            </a:r>
            <a:r>
              <a:rPr lang="cs-CZ" sz="3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místním </a:t>
            </a:r>
            <a:r>
              <a:rPr lang="cs-CZ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zastupitelstvu, nejbližší integrační centrum, interkulturní pracovníci a komunitní tlumočníci, jazykové školy nabízející výuku českého jazyka, neziskové </a:t>
            </a:r>
            <a:r>
              <a:rPr lang="cs-CZ" sz="3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organizace věnující se </a:t>
            </a:r>
            <a:r>
              <a:rPr lang="cs-CZ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migrační tematice, krajanské spolky, sdružení, zahraniční instituty, kulturní centra …)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Webové stránky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3245" cy="4707910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Základní informace o knihovně a jejím užívání je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vhodné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mít na webu v jednoduše srozumitelné češtině, angličtině a v překladech do jazyků početných menšin žijících v dané oblasti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(platí i pro aktuality a pozvánky na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akce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Rozhraní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 vyhledávání v katalogu by mělo fungovat i v dalších jazykových verzích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(alespoň v angličtině)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případně musí být k dispozici srozumitelný návod pro práci s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katalogem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Uživatel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by měl mít možnost v katalogu vyhledat cizojazyčné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knihy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 dispozici mohou být srozumitelné návody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ve vizuální podobě či v překladech)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popisující první návštěvu v knihovně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(cestu do knihovny, registraci atd.)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případně další úkony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(výpůjčka, vyhledávání v katalogu atd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.)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Spolupráce a propagace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9648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třeba spolupracovat: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 organizacemi zabývajícími se interkulturním soužitím, migrací, kulturní a jazykovou různorodostí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krajská integrační centra, organizace s celostátní působností, jako je Centrum pro integraci cizinců, </a:t>
            </a:r>
            <a:r>
              <a:rPr lang="cs-CZ" sz="3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Amnesty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International, Člověk v tísni ad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.)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organizacemi v místě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(spolky, sdružení, specializovaná zařízení, jazykové školy, zaměstnavatelé migrantů, pomáhající organizace, složky veřejné správy, dobrovolnické organizace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…)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Spolupráce a propagace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1013" cy="435133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Spolupráce je možná i se zahraničními partnerskými městy, spřátelenými knihovnami či vzdělávacími institucemi v zahraničí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Zástupci těchto organizací i jednotlivci zastupující skupiny s různými zájmy by měli být zapojeni do plánování a organizace interkulturních knihovnických služeb a opatření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J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 rovněž vhodné navázat bližší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spolupráci s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pobytovým zařízením, je-li v blízkosti knihovny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Propagace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Se spolupracujícími organizacemi by měla knihovna zajišťovat propagaci svých služeb.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J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 možné využít:</a:t>
            </a:r>
          </a:p>
          <a:p>
            <a:pPr marL="530225" indent="-176213">
              <a:lnSpc>
                <a:spcPct val="80000"/>
              </a:lnSpc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periodika či jiná média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(rozhlas, televize)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 migranty a kulturní a jazykové menšiny </a:t>
            </a:r>
          </a:p>
          <a:p>
            <a:pPr marL="530225" indent="-176213">
              <a:lnSpc>
                <a:spcPct val="80000"/>
              </a:lnSpc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lokální periodika umisťovaná bezplatně do poštovních schránek, skupiny na sociálních sítích, sdružující migranty, kulturní a jazykové menšiny </a:t>
            </a:r>
          </a:p>
          <a:p>
            <a:pPr marL="530225" indent="-176213"/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Propagace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Autofit/>
          </a:bodyPr>
          <a:lstStyle/>
          <a:p>
            <a:pPr marL="633413" indent="-279400">
              <a:lnSpc>
                <a:spcPct val="80000"/>
              </a:lnSpc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mailing-listy neziskových organizací pracujících s migranty a kulturními a jazykovými menšinami, mailing-list samotné knihovny  </a:t>
            </a:r>
          </a:p>
          <a:p>
            <a:pPr marL="633413" indent="-279400">
              <a:lnSpc>
                <a:spcPct val="80000"/>
              </a:lnSpc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specializované webové portály, zabývající se relevantní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tematikou 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530225" indent="-176213"/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Propagace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1516" cy="4760705"/>
          </a:xfrm>
        </p:spPr>
        <p:txBody>
          <a:bodyPr>
            <a:normAutofit/>
          </a:bodyPr>
          <a:lstStyle/>
          <a:p>
            <a:pPr marL="633413" indent="-4572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K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umístění letáků či plakátů jsou vhodná místa, která zástupci cílové skupiny často navštěvují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(poradny pro migranty, cizojazyčné vzdělávací či zdravotní instituce, církevní organizace, firmy zaměstnávající migranty, spolky a sdružení, obchody vedené migranty nebo nabízející zahraniční potraviny atd.) </a:t>
            </a:r>
          </a:p>
          <a:p>
            <a:pPr marL="633413" indent="-4572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hodné je motivovat jednotlivce </a:t>
            </a: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k šíření informací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 nabízených službách a akcích knihovny mezi svými známými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jim dát k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dispozici menší množství letáčků pro příbuzné a známé) </a:t>
            </a:r>
          </a:p>
        </p:txBody>
      </p:sp>
    </p:spTree>
    <p:extLst>
      <p:ext uri="{BB962C8B-B14F-4D97-AF65-F5344CB8AC3E}">
        <p14:creationId xmlns:p14="http://schemas.microsoft.com/office/powerpoint/2010/main" val="25263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181736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by měla umožňovat plnohodnotnou účast na svých vzdělávacích, kulturních a dalších aktivitách návštěvníkům z řad migrantů, jazykových a kulturních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menšin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Při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organizaci je nutné zajistit dostatečné a srozumitelné značení, aby každý bez problémů našel místo konání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Akce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181736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Pokud je to třeba, je nutné zajistit tlumočení do mateřských jazyků účastníků, případně připravit tištěnou informaci k akci v cizích jazycích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Specifické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akce by měly nabízet knihovny, které se nachází v lokalitě s pobytovým zařízením pro žadatele o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azyl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66915"/>
            <a:ext cx="11049000" cy="1058709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Pomoc 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odborná (tj. nezastupitelná )</a:t>
            </a:r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Informační?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Poradenská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Poskytování sociálního kontaktu?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Aktivity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(pro děti, matky s dětmi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, seniory,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ostatní)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 vzdělávací, volnočasové…?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Výpůjční služby?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Jiné?</a:t>
            </a:r>
          </a:p>
        </p:txBody>
      </p:sp>
    </p:spTree>
    <p:extLst>
      <p:ext uri="{BB962C8B-B14F-4D97-AF65-F5344CB8AC3E}">
        <p14:creationId xmlns:p14="http://schemas.microsoft.com/office/powerpoint/2010/main" val="40275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Akce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225982" cy="4929136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Knihovny by měly přichystat aktivity, které propojí nově příchozí se stávajícími obyvateli a umožní prolínání různých kulturních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skupin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Specifické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akce mohou mít úzce vymezenou cílovou skupinu,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ukrajinsky mluvící pracovní migranti, rodiče s bilingvními dětmi atd.)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praktické navázat v této oblasti spolupráci s partnery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(neziskovými organizacemi, spolky, jazykovými školami…),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může např. zajišťovat pouze prostory, ale může nabízet i rozsáhlejší podporu, úvodní školení, materiály…</a:t>
            </a:r>
          </a:p>
        </p:txBody>
      </p:sp>
    </p:spTree>
    <p:extLst>
      <p:ext uri="{BB962C8B-B14F-4D97-AF65-F5344CB8AC3E}">
        <p14:creationId xmlns:p14="http://schemas.microsoft.com/office/powerpoint/2010/main" val="29376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Aktivity pro jazykové vzdělávání 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1013" cy="4667940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kurzy českého jazyka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(důraz lze klást na přípravu ke složení zkoušky potřebné k získání pobytu či občanství, někdy je třeba počítat i s nutností výuky čtení a psaní v latince)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kurzy cizích jazyků s rodilými mluvčími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(mohou vést proškolení dobrovolníci z řad migrantů, stážisté z cizích zemí, placení externisté)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Aktivity pro jazykové vzdělávání 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52239" cy="4667940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jazykové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výměny/tandemy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(knihovna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zprostředkuje jazykovou výměnu dvěma zájemcům, ti se pak mohou pravidelně scházet v knihovně a navzájem se učit jazyky, které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ovládají)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konverzační skupiny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(prokázán je přínos konverzačních skupin pro zvýšení sociálního kapitálu, přenos praktických informací a rozvoj jazykových dovedností)</a:t>
            </a:r>
          </a:p>
        </p:txBody>
      </p:sp>
    </p:spTree>
    <p:extLst>
      <p:ext uri="{BB962C8B-B14F-4D97-AF65-F5344CB8AC3E}">
        <p14:creationId xmlns:p14="http://schemas.microsoft.com/office/powerpoint/2010/main" val="32191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Aktivity pro jazykové vzdělávání 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52239" cy="4667940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 nutné proškolení personálu, který vede konverzační hodiny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(vedení zajímavé diskuse s jasnými vzdělávacími cíli, předcházení nepříjemnostem, vytvoření příjemné atmosféry pro zúčastněné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…) 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Metodologickou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podporu nízkoprahových kurzů českého jazyka pro heterogenní skupiny nabízí Centrum pro integraci cizinců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(sic!)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8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Další aktivity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4755" cy="435133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lekce k přípravě na zkoušku z českých reálií pro získání občanství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cestovatelské přednášky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interkulturní vzdělávání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dvojjazyčné předčítání pro děti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(možnost seznámit děti s tím, jak zní cizí jazyky; ideální je propojit předčítání s výtvarnou dílnou či jinou aktivitou)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sousedské slavnosti a podobné akce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Další aktivity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akce k mezinárodním významným dnům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(např. Mezinárodní den boje proti rasismu, Mezinárodní den boje za vymýcení otroctví… – stačí jen výstavka knih k tématu)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prezentace různých kultur a zvyků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akce zaměřené na aktuální specifické problémy místní menšiny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prohlídky knihovny v jednoduché češtině a v cizích jazycích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zaznamenávání historie lokality nebo vzpomínek migrantů </a:t>
            </a:r>
          </a:p>
        </p:txBody>
      </p:sp>
    </p:spTree>
    <p:extLst>
      <p:ext uri="{BB962C8B-B14F-4D97-AF65-F5344CB8AC3E}">
        <p14:creationId xmlns:p14="http://schemas.microsoft.com/office/powerpoint/2010/main" val="36768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Arial Black" panose="020B0A04020102020204" pitchFamily="34" charset="0"/>
              </a:rPr>
              <a:t>Další aktivity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přednášky a besedy k aktuálním politickým problémům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promítání filmů s titulky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pomoc s domácími úkoly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pomoc při hledání bydlení, vyřizování formalit, hledání zaměstnání atd.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kurzy informační či počítačové gramotnosti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čtenářské kluby 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výstavy děl migrantů a migrantek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Integrační aktivity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8497" cy="4351338"/>
          </a:xfrm>
        </p:spPr>
        <p:txBody>
          <a:bodyPr>
            <a:noAutofit/>
          </a:bodyPr>
          <a:lstStyle/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Knihovna by měla svými aktivitami podporovat zlepšování vzájemné komunikace a soužití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Měla by být zapojena do prevence sociálního vyloučení poskytováním včasné informační podpory 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Nově příchozím by měla umožnit aktivní zapojení do komunitního života </a:t>
            </a:r>
            <a:r>
              <a:rPr lang="cs-CZ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v místě (nabídnout dobrovolnictví, zvát na společné akce…sic!)</a:t>
            </a:r>
          </a:p>
          <a:p>
            <a:pPr marL="354013" indent="-354013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Na co nezapomínat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Plánovat společně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Aktivně zvát do knihovny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Vytvářet přátelské prostředí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Snažit se o srozumitelnost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Spolupracovat s dalšími subjekty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Reprezentovat různorodost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778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Pomozme Ukrajině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! A dělejme to dobře…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Zlata Houšková</a:t>
            </a:r>
          </a:p>
          <a:p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Tel 773 461 554</a:t>
            </a:r>
          </a:p>
          <a:p>
            <a:r>
              <a:rPr lang="cs-CZ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e-Mail</a:t>
            </a:r>
            <a:r>
              <a:rPr lang="cs-CZ" sz="32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cs-CZ" sz="3200" b="1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zlata.houskova@gmail.com</a:t>
            </a:r>
            <a:endParaRPr lang="cs-CZ" sz="3200" b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Informační a poradenská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Průběžně a důsledně sledovat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shromažďovat, třídit a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poskytovat důležité informace, odkazy, weby, služby… pro migranty – elektronicky, event. ve formě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letáků…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63538" indent="-363538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Znát a zprostředkovávat důležité kontakty pro základní poradenskou činnost, případně převzít některé kompetence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(části poradenství pro migranty) –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dohoda s Centry a zřizovatelem</a:t>
            </a:r>
          </a:p>
          <a:p>
            <a:pPr marL="363538" indent="-363538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Informační a poradenská</a:t>
            </a:r>
            <a:endParaRPr lang="cs-CZ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Informační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poradenské služby poskytované majoritě </a:t>
            </a:r>
            <a:r>
              <a:rPr lang="cs-CZ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(dle potřeby)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plném rozsahu poskytovat 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…uprchlíkům</a:t>
            </a:r>
            <a:endParaRPr lang="cs-CZ" sz="32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63538" indent="-363538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Propagovat tuto a další pomoc knihoven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plakátky, letáky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dalšími </a:t>
            </a:r>
            <a:r>
              <a:rPr lang="cs-CZ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způsoby na relevantních místech</a:t>
            </a:r>
            <a:endParaRPr lang="cs-CZ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2769</Words>
  <Application>Microsoft Office PowerPoint</Application>
  <PresentationFormat>Širokoúhlá obrazovka</PresentationFormat>
  <Paragraphs>302</Paragraphs>
  <Slides>79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8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Wingdings</vt:lpstr>
      <vt:lpstr>Motiv Office</vt:lpstr>
      <vt:lpstr>Opravdu pomoci</vt:lpstr>
      <vt:lpstr>Pomoc uprchlíkům</vt:lpstr>
      <vt:lpstr>Pomoc uprchlíkům</vt:lpstr>
      <vt:lpstr>Pomoc (i) uprchlíkům</vt:lpstr>
      <vt:lpstr>Pomoc „dobrovolnická“ </vt:lpstr>
      <vt:lpstr>Čím disponujeme?</vt:lpstr>
      <vt:lpstr>Pomoc odborná (tj. nezastupitelná ) </vt:lpstr>
      <vt:lpstr>Informační a poradenská</vt:lpstr>
      <vt:lpstr>Informační a poradenská</vt:lpstr>
      <vt:lpstr>Aktivity (příklady)</vt:lpstr>
      <vt:lpstr>Aktivity</vt:lpstr>
      <vt:lpstr>Co je obecně k dispozici (příklady)</vt:lpstr>
      <vt:lpstr>Knihovnický portál https://ukrajina.knihovny.cz/ </vt:lpstr>
      <vt:lpstr>Rozcestník portálu Knihovny.cz</vt:lpstr>
      <vt:lpstr>Prezentace aplikace PowerPoint</vt:lpstr>
      <vt:lpstr>Prezentace aplikace PowerPoint</vt:lpstr>
      <vt:lpstr>Prezentace aplikace PowerPoint</vt:lpstr>
      <vt:lpstr>Časopis Kamarádi</vt:lpstr>
      <vt:lpstr>Časopis Kamarádi</vt:lpstr>
      <vt:lpstr>Prezentace aplikace PowerPoint</vt:lpstr>
      <vt:lpstr>(Další) důležité weby</vt:lpstr>
      <vt:lpstr>(Další) důležité weby</vt:lpstr>
      <vt:lpstr>(Další) důležité weby</vt:lpstr>
      <vt:lpstr>A co ještě máme…</vt:lpstr>
      <vt:lpstr>A co jsme už mít mohli…</vt:lpstr>
      <vt:lpstr>Rovný přístup (nejen) k migrantům</vt:lpstr>
      <vt:lpstr>Interkulturní knihovnictví (=rovný přístup k národnostním a jazykovým menšinám)</vt:lpstr>
      <vt:lpstr>Interkulturní knihovnictví - metodika</vt:lpstr>
      <vt:lpstr>Prezentace aplikace PowerPoint</vt:lpstr>
      <vt:lpstr>Interkulturní knihovnictví</vt:lpstr>
      <vt:lpstr>Cílové skupiny interkulturních služeb</vt:lpstr>
      <vt:lpstr>Cílové skupiny interkulturních služeb</vt:lpstr>
      <vt:lpstr>Interkulturní knihovnictví – využitelná doporučení </vt:lpstr>
      <vt:lpstr>Obvyklé hlavní potřeby</vt:lpstr>
      <vt:lpstr>Interkulturní knihovnictví -– využitelná doporučení </vt:lpstr>
      <vt:lpstr>Interkulturní knihovnictví – využitelná doporučení </vt:lpstr>
      <vt:lpstr>Interkulturní knihovnictví – využitelná doporučení </vt:lpstr>
      <vt:lpstr>Interkulturní knihovnictví</vt:lpstr>
      <vt:lpstr>Interkulturní knihovnictví – využitelná doporučení </vt:lpstr>
      <vt:lpstr>Interkulturní knihovnictví</vt:lpstr>
      <vt:lpstr>Interkulturní knihovnictví</vt:lpstr>
      <vt:lpstr>Rovný přístup</vt:lpstr>
      <vt:lpstr>Fond a služby</vt:lpstr>
      <vt:lpstr>Vhodné typy dokumentů</vt:lpstr>
      <vt:lpstr>Vhodné typy dokumentů</vt:lpstr>
      <vt:lpstr>Vhodné typy dokumentů</vt:lpstr>
      <vt:lpstr>Fond - doplňování</vt:lpstr>
      <vt:lpstr>Fond – doplňování</vt:lpstr>
      <vt:lpstr>Personál</vt:lpstr>
      <vt:lpstr>Personál</vt:lpstr>
      <vt:lpstr>Personál</vt:lpstr>
      <vt:lpstr>Management</vt:lpstr>
      <vt:lpstr>Management</vt:lpstr>
      <vt:lpstr>Technické a materiální podmínky</vt:lpstr>
      <vt:lpstr>Technické a materiální podmínky</vt:lpstr>
      <vt:lpstr>Názorný a srozumitelný orientační systém</vt:lpstr>
      <vt:lpstr>Názorný a srozumitelný orientační systém</vt:lpstr>
      <vt:lpstr>Názorný a srozumitelný orientační systém</vt:lpstr>
      <vt:lpstr>Dostupný informační bod</vt:lpstr>
      <vt:lpstr>Webové stránky</vt:lpstr>
      <vt:lpstr>Webové stránky</vt:lpstr>
      <vt:lpstr>Webové stránky</vt:lpstr>
      <vt:lpstr>Spolupráce a propagace</vt:lpstr>
      <vt:lpstr>Spolupráce a propagace</vt:lpstr>
      <vt:lpstr>Propagace</vt:lpstr>
      <vt:lpstr>Propagace</vt:lpstr>
      <vt:lpstr>Propagace</vt:lpstr>
      <vt:lpstr>Akce</vt:lpstr>
      <vt:lpstr>Akce</vt:lpstr>
      <vt:lpstr>Akce</vt:lpstr>
      <vt:lpstr>Aktivity pro jazykové vzdělávání </vt:lpstr>
      <vt:lpstr>Aktivity pro jazykové vzdělávání </vt:lpstr>
      <vt:lpstr>Aktivity pro jazykové vzdělávání </vt:lpstr>
      <vt:lpstr>Další aktivity</vt:lpstr>
      <vt:lpstr>Další aktivity</vt:lpstr>
      <vt:lpstr>Další aktivity</vt:lpstr>
      <vt:lpstr>Integrační aktivity</vt:lpstr>
      <vt:lpstr>Na co nezapomínat</vt:lpstr>
      <vt:lpstr>Pomozme Ukrajině! A dělejme to dobře…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VVVV</dc:title>
  <dc:creator>ZLATA</dc:creator>
  <cp:lastModifiedBy>ZLATA</cp:lastModifiedBy>
  <cp:revision>102</cp:revision>
  <dcterms:created xsi:type="dcterms:W3CDTF">2022-03-08T18:07:28Z</dcterms:created>
  <dcterms:modified xsi:type="dcterms:W3CDTF">2022-03-21T10:19:47Z</dcterms:modified>
</cp:coreProperties>
</file>